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63" r:id="rId3"/>
    <p:sldId id="266" r:id="rId4"/>
    <p:sldId id="258" r:id="rId5"/>
    <p:sldId id="265" r:id="rId6"/>
    <p:sldId id="25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F600A3-F499-4B1F-9341-19D1D28552D2}" type="datetimeFigureOut">
              <a:rPr lang="en-GB" smtClean="0"/>
              <a:t>29/02/2024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FAAE2F-DC3C-48E0-91EE-11040200B7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17315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DB5AEF-B6E2-4C55-A5CA-86C3A73540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12697A-C7B3-4103-B540-DD3AA50D58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6F2B92-0624-4701-8C7D-1E1CD785FC0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29/02/2024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75FD62-414B-49A2-A06B-781D48A03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975446-3002-41B8-AF12-79BE07990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4081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2DF6EE-BDEF-4C05-BF8E-3DEA418D1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826368-C261-4E0C-B6C9-0279AB85FA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E535F0-65D0-4E7D-815A-737ADD6D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29/02/2024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48E45F-A0F9-4C89-86AE-64FABE5C1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0FBBB3-9A8C-4049-9312-E2D6BD5E8E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2620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C3FF0FC-698E-46B8-BBFE-36EBD406C8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2AA9CB-31DE-4281-955D-70528C6056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B23B65-DCDF-49E8-B1A5-74E680C53A1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29/02/2024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8B9205-03FB-41E8-A4A2-BDED88AB3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63772E-F697-4C83-957D-4887FCD3F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5161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4D3F10-42F8-436E-B0FF-8ADD05E498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AFA2F4-1F26-4DEE-90D9-E05791AA01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8865AD-FA39-4CD6-B315-104B91DFA67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29/02/2024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D9B4DC-5284-416E-9985-6D24F05A0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B00D34-47E2-41F3-94A4-13846F78A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8700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7E7A6-D65F-4A12-9B1C-F101FCBB76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63E7D7-DCF7-4058-9F9A-1712CD52B0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AB8C77-3AA3-4A1D-9E6E-11543A9C9A2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29/02/2024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189E8A-57AC-4BBF-B49C-81A0F4E8EC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6F7A76-86D3-48D2-969C-B1EDD7036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6710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C56EFA-5262-488D-9E03-76D6F61BB0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883497-7644-4E1A-8493-CE644C9925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BB7265-4627-48C6-A6FE-BAAFF71B6A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96E025-3F4D-4DED-9C2D-B3FB4AB11E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29/02/2024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42C53F-4826-480F-80BA-21872A7F9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964540-5059-47F7-9C37-CA41EF94A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4114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45085-7EFD-4F82-B3C2-667956CA51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80A1BD-8656-4300-9D3C-C64806047F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9B375A-3610-460A-BDC0-5FA1FA5731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BC46873-B37C-4D93-ACF9-2295C9D8BC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BB782F-1367-43DC-B0ED-D32C32B886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83B4FA-18B8-4489-8DAB-47776D7708C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29/02/2024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B79650-E106-43A3-A584-448144D5D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1FC51A-49E9-4525-9E82-583EF286A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2167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5D419D-2C44-4C60-916D-9507D90538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BE59C3-DABB-48C5-9B22-B803D85991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29/02/2024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B64389-70B3-475E-B38F-85C6CB6BE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4FD133-EE21-4CD7-A541-BB7B948F6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9737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E8BC443-45E9-4222-BFA4-88E9F9E90A6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29/02/2024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737DD8-B12A-4EA0-86A2-CE33983F4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8399A4-0CD4-45A6-8048-6FA30E124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2045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DDC485-F8BE-4685-8A5E-9D0D8E511C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3B970B-FCC1-4AD0-BF68-E625BA3B53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03ADF7-70F5-487F-BB95-3663CA175B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239490-8A31-41D2-B1BA-45EB1C55B79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29/02/2024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134523-63A4-4BB8-B913-2C3E71EFA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BE0175-46AD-41D6-9A37-BB86D6BF1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8154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9F7BB6-B2E9-4DF6-9C1E-ABA974D2DD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6E9AF04-CFF5-45C8-BC97-1A8A475EEA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27DA5D-3FFE-432C-8CDC-331F4EC2D5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6151EF-446F-470C-A16E-781A61BF6A8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29/02/2024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405AF9-4264-4E55-9F1A-3D7165CF5B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7A0C58-140E-4383-B62F-66443F2EC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0769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B3A0A1-39D3-4F13-BFEB-B4CAEB93E4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AAF636-3271-42C5-8C3B-69BD133C31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3F75C3-CE4A-4CBD-8751-D92BC58B3B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F97135-707D-41E1-AF4F-D43A11E12FA9}" type="datetimeFigureOut">
              <a:rPr lang="en-GB" smtClean="0"/>
              <a:t>29/02/2024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E9AB2B-1A45-479C-BE6D-B9C299A96A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FDF32F-A152-4DDF-A7A1-FFCC72736D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4A51A6E3-35F3-4E9F-9C41-8E672635BF0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862" r="787" b="34233"/>
          <a:stretch/>
        </p:blipFill>
        <p:spPr>
          <a:xfrm>
            <a:off x="0" y="6608351"/>
            <a:ext cx="12192000" cy="277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9059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3C894F10-CE7A-45D9-B152-B3812A5067C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B604A04-BA98-411F-8384-50EB88C07E5A}"/>
              </a:ext>
            </a:extLst>
          </p:cNvPr>
          <p:cNvSpPr txBox="1"/>
          <p:nvPr/>
        </p:nvSpPr>
        <p:spPr>
          <a:xfrm>
            <a:off x="1271464" y="1484784"/>
            <a:ext cx="1019149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800" b="1" dirty="0">
                <a:latin typeface="Arial" pitchFamily="34" charset="0"/>
                <a:cs typeface="Arial" pitchFamily="34" charset="0"/>
              </a:rPr>
              <a:t>EDS 2024</a:t>
            </a:r>
          </a:p>
        </p:txBody>
      </p:sp>
      <p:pic>
        <p:nvPicPr>
          <p:cNvPr id="5" name="Picture 4" descr="A picture containing text&#10;&#10;Description automatically generated">
            <a:extLst>
              <a:ext uri="{FF2B5EF4-FFF2-40B4-BE49-F238E27FC236}">
                <a16:creationId xmlns:a16="http://schemas.microsoft.com/office/drawing/2014/main" id="{5CDA8D7A-A9CA-4588-AEFD-043BE10019D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647"/>
          <a:stretch/>
        </p:blipFill>
        <p:spPr>
          <a:xfrm>
            <a:off x="0" y="3641976"/>
            <a:ext cx="12192000" cy="239489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AD582AB-0C24-40C0-ADFD-C8C8D764D9DA}"/>
              </a:ext>
            </a:extLst>
          </p:cNvPr>
          <p:cNvSpPr txBox="1"/>
          <p:nvPr/>
        </p:nvSpPr>
        <p:spPr>
          <a:xfrm>
            <a:off x="28142" y="3075057"/>
            <a:ext cx="123853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>
                <a:latin typeface="Arial" pitchFamily="34" charset="0"/>
                <a:cs typeface="Arial" pitchFamily="34" charset="0"/>
              </a:rPr>
              <a:t>Derbyshire Healthcare NHS Foundation Trust</a:t>
            </a:r>
          </a:p>
        </p:txBody>
      </p:sp>
      <p:pic>
        <p:nvPicPr>
          <p:cNvPr id="7" name="Picture 6" descr="A picture containing timeline&#10;&#10;Description automatically generated">
            <a:extLst>
              <a:ext uri="{FF2B5EF4-FFF2-40B4-BE49-F238E27FC236}">
                <a16:creationId xmlns:a16="http://schemas.microsoft.com/office/drawing/2014/main" id="{685F1AB9-2347-4F25-A6DC-495E7F7EBEB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8368" y="301064"/>
            <a:ext cx="2430000" cy="972000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DC2C1E0C-DCB8-4E1C-867B-04EA3B9C32FC}"/>
              </a:ext>
            </a:extLst>
          </p:cNvPr>
          <p:cNvGrpSpPr/>
          <p:nvPr/>
        </p:nvGrpSpPr>
        <p:grpSpPr>
          <a:xfrm>
            <a:off x="0" y="5835851"/>
            <a:ext cx="12192000" cy="1145974"/>
            <a:chOff x="0" y="5835851"/>
            <a:chExt cx="12192000" cy="1145974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3878AA03-D1D2-4BCD-A36E-C8CDC783EC2F}"/>
                </a:ext>
              </a:extLst>
            </p:cNvPr>
            <p:cNvSpPr/>
            <p:nvPr/>
          </p:nvSpPr>
          <p:spPr>
            <a:xfrm>
              <a:off x="0" y="5895900"/>
              <a:ext cx="12192000" cy="108592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8" name="Picture 7" descr="Graphical user interface, application&#10;&#10;Description automatically generated">
              <a:extLst>
                <a:ext uri="{FF2B5EF4-FFF2-40B4-BE49-F238E27FC236}">
                  <a16:creationId xmlns:a16="http://schemas.microsoft.com/office/drawing/2014/main" id="{EFE1A21B-C924-4AA2-A4DB-A872850D324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42829" y="5835851"/>
              <a:ext cx="6155999" cy="972000"/>
            </a:xfrm>
            <a:prstGeom prst="rect">
              <a:avLst/>
            </a:prstGeom>
          </p:spPr>
        </p:pic>
      </p:grpSp>
      <p:pic>
        <p:nvPicPr>
          <p:cNvPr id="1028" name="Picture 4" descr="Derbyshire Healthcare NHS Foundation Trust logo">
            <a:extLst>
              <a:ext uri="{FF2B5EF4-FFF2-40B4-BE49-F238E27FC236}">
                <a16:creationId xmlns:a16="http://schemas.microsoft.com/office/drawing/2014/main" id="{C3E8D314-6A9A-F268-A3CA-3D64CC2CCA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709" y="407611"/>
            <a:ext cx="2857500" cy="933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47339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22FB82-B4D8-9BB3-1A11-B442E06285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Scoring 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FA2DD3-1C82-0A0D-122D-C23AA2297A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Each presentation was scored to the scale below. For this report the most frequently occurring score has been used. A full breakdown of scores is available on the ICB website.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1F089A3-E8D4-9982-D021-AEFC2ED053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0005162"/>
              </p:ext>
            </p:extLst>
          </p:nvPr>
        </p:nvGraphicFramePr>
        <p:xfrm>
          <a:off x="951860" y="3429000"/>
          <a:ext cx="5725160" cy="2194560"/>
        </p:xfrm>
        <a:graphic>
          <a:graphicData uri="http://schemas.openxmlformats.org/drawingml/2006/table">
            <a:tbl>
              <a:tblPr firstRow="1" firstCol="1" bandRow="1"/>
              <a:tblGrid>
                <a:gridCol w="2862580">
                  <a:extLst>
                    <a:ext uri="{9D8B030D-6E8A-4147-A177-3AD203B41FA5}">
                      <a16:colId xmlns:a16="http://schemas.microsoft.com/office/drawing/2014/main" val="3679159866"/>
                    </a:ext>
                  </a:extLst>
                </a:gridCol>
                <a:gridCol w="2862580">
                  <a:extLst>
                    <a:ext uri="{9D8B030D-6E8A-4147-A177-3AD203B41FA5}">
                      <a16:colId xmlns:a16="http://schemas.microsoft.com/office/drawing/2014/main" val="309121158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sz="1600" kern="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kern="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021678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600" kern="10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Underdeveloped</a:t>
                      </a:r>
                      <a:r>
                        <a:rPr lang="en-GB" sz="1600" kern="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activity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kern="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Organisations score 0 for each outcome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991690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600" kern="100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Developing</a:t>
                      </a:r>
                      <a:r>
                        <a:rPr lang="en-GB" sz="1600" kern="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activity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kern="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Organisations score 1 for each outcome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823154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600" kern="1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Achieving</a:t>
                      </a:r>
                      <a:r>
                        <a:rPr lang="en-GB" sz="1600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activity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kern="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Organisations score 2 for each outcome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898162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600" kern="10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Excelling</a:t>
                      </a:r>
                      <a:r>
                        <a:rPr lang="en-GB" sz="1600" kern="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activity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Organisations score 3 for each outcome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230497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43315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22FB82-B4D8-9BB3-1A11-B442E06285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Scoring 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FA2DD3-1C82-0A0D-122D-C23AA2297A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9E89315-F510-ED0A-44A1-A25B03A9435B}"/>
              </a:ext>
            </a:extLst>
          </p:cNvPr>
          <p:cNvSpPr txBox="1"/>
          <p:nvPr/>
        </p:nvSpPr>
        <p:spPr>
          <a:xfrm>
            <a:off x="905522" y="1690688"/>
            <a:ext cx="11242693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Each of the scores for the three presentations at the scoring event are added together 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to give an overall score for each organisation.</a:t>
            </a:r>
          </a:p>
          <a:p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Please note that there was one presentation provided by the Trust. Therefore, scoring is adjusted,</a:t>
            </a:r>
          </a:p>
          <a:p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5B50BA0-2A41-A1FB-5EC1-0A059F137D6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7160" t="51651" r="10763" b="12492"/>
          <a:stretch/>
        </p:blipFill>
        <p:spPr>
          <a:xfrm>
            <a:off x="905522" y="3507187"/>
            <a:ext cx="7568357" cy="2459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91936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kumimoji="0" lang="en-GB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br>
              <a:rPr kumimoji="0" lang="en-GB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br>
              <a:rPr kumimoji="0" lang="en-GB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br>
              <a:rPr kumimoji="0" lang="en-GB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lang="en-GB" sz="4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Perinatal Community Mental Health Service</a:t>
            </a:r>
            <a:br>
              <a:rPr lang="en-GB" sz="4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kumimoji="0" lang="en-GB" sz="4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b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endParaRPr lang="en-GB" b="1" dirty="0">
              <a:solidFill>
                <a:srgbClr val="00AED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0214" y="1600200"/>
            <a:ext cx="9500586" cy="4709120"/>
          </a:xfrm>
        </p:spPr>
        <p:txBody>
          <a:bodyPr>
            <a:noAutofit/>
          </a:bodyPr>
          <a:lstStyle/>
          <a:p>
            <a:pPr marL="0" indent="0">
              <a:buNone/>
            </a:pPr>
            <a:br>
              <a:rPr lang="en-GB" sz="2800" dirty="0">
                <a:latin typeface="Arial" pitchFamily="34" charset="0"/>
                <a:cs typeface="Arial" pitchFamily="34" charset="0"/>
              </a:rPr>
            </a:br>
            <a:endParaRPr lang="en-GB" sz="2800" dirty="0">
              <a:latin typeface="Arial" pitchFamily="34" charset="0"/>
              <a:cs typeface="Arial" pitchFamily="34" charset="0"/>
            </a:endParaRPr>
          </a:p>
          <a:p>
            <a:endParaRPr lang="en-GB" sz="28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A0ECC6F-D9F4-B085-0BF3-FCE4BB1625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5527256"/>
              </p:ext>
            </p:extLst>
          </p:nvPr>
        </p:nvGraphicFramePr>
        <p:xfrm>
          <a:off x="838200" y="1825625"/>
          <a:ext cx="8336635" cy="3820574"/>
        </p:xfrm>
        <a:graphic>
          <a:graphicData uri="http://schemas.openxmlformats.org/drawingml/2006/table">
            <a:tbl>
              <a:tblPr firstRow="1" firstCol="1" bandRow="1"/>
              <a:tblGrid>
                <a:gridCol w="2899229">
                  <a:extLst>
                    <a:ext uri="{9D8B030D-6E8A-4147-A177-3AD203B41FA5}">
                      <a16:colId xmlns:a16="http://schemas.microsoft.com/office/drawing/2014/main" val="1757985052"/>
                    </a:ext>
                  </a:extLst>
                </a:gridCol>
                <a:gridCol w="2899229">
                  <a:extLst>
                    <a:ext uri="{9D8B030D-6E8A-4147-A177-3AD203B41FA5}">
                      <a16:colId xmlns:a16="http://schemas.microsoft.com/office/drawing/2014/main" val="3930441106"/>
                    </a:ext>
                  </a:extLst>
                </a:gridCol>
                <a:gridCol w="2538177">
                  <a:extLst>
                    <a:ext uri="{9D8B030D-6E8A-4147-A177-3AD203B41FA5}">
                      <a16:colId xmlns:a16="http://schemas.microsoft.com/office/drawing/2014/main" val="2550980028"/>
                    </a:ext>
                  </a:extLst>
                </a:gridCol>
              </a:tblGrid>
              <a:tr h="254705">
                <a:tc>
                  <a:txBody>
                    <a:bodyPr/>
                    <a:lstStyle/>
                    <a:p>
                      <a:r>
                        <a:rPr lang="en-GB" sz="1400" b="1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Domain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kern="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Outcome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Score (0-3)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7147706"/>
                  </a:ext>
                </a:extLst>
              </a:tr>
              <a:tr h="764115">
                <a:tc rowSpan="5">
                  <a:txBody>
                    <a:bodyPr/>
                    <a:lstStyle/>
                    <a:p>
                      <a:r>
                        <a:rPr lang="en-GB" sz="1400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Domain 1: Commissioned or provided services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kern="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1A: Patients (service user's have required levels of access to the service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 1 (68% of scores)</a:t>
                      </a:r>
                    </a:p>
                    <a:p>
                      <a:endParaRPr lang="en-GB" sz="14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8681443"/>
                  </a:ext>
                </a:extLst>
              </a:tr>
              <a:tr h="50940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kern="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1B: Individual patients (service user's) health needs are met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 1 (45% of scores)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473489"/>
                  </a:ext>
                </a:extLst>
              </a:tr>
              <a:tr h="76411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kern="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1C: When patients (service user's) use the service, they are free from harm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 1 (52% of scores)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19601881"/>
                  </a:ext>
                </a:extLst>
              </a:tr>
              <a:tr h="76411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1D: Patients (service user's) report positive experiences of the service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 2 (52% of scores)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0364073"/>
                  </a:ext>
                </a:extLst>
              </a:tr>
              <a:tr h="764115">
                <a:tc vMerge="1">
                  <a:txBody>
                    <a:bodyPr/>
                    <a:lstStyle/>
                    <a:p>
                      <a:endParaRPr lang="en-GB" sz="12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Total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60568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17857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System wide project: Hypertension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0214" y="1600200"/>
            <a:ext cx="9500586" cy="4709120"/>
          </a:xfrm>
        </p:spPr>
        <p:txBody>
          <a:bodyPr>
            <a:noAutofit/>
          </a:bodyPr>
          <a:lstStyle/>
          <a:p>
            <a:pPr marL="0" indent="0">
              <a:buNone/>
            </a:pPr>
            <a:br>
              <a:rPr lang="en-GB" sz="2800" dirty="0">
                <a:latin typeface="Arial" pitchFamily="34" charset="0"/>
                <a:cs typeface="Arial" pitchFamily="34" charset="0"/>
              </a:rPr>
            </a:br>
            <a:endParaRPr lang="en-GB" sz="2800" dirty="0">
              <a:latin typeface="Arial" pitchFamily="34" charset="0"/>
              <a:cs typeface="Arial" pitchFamily="34" charset="0"/>
            </a:endParaRPr>
          </a:p>
          <a:p>
            <a:endParaRPr lang="en-GB" sz="28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A0ECC6F-D9F4-B085-0BF3-FCE4BB1625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0841812"/>
              </p:ext>
            </p:extLst>
          </p:nvPr>
        </p:nvGraphicFramePr>
        <p:xfrm>
          <a:off x="838200" y="1825625"/>
          <a:ext cx="8336635" cy="4239250"/>
        </p:xfrm>
        <a:graphic>
          <a:graphicData uri="http://schemas.openxmlformats.org/drawingml/2006/table">
            <a:tbl>
              <a:tblPr firstRow="1" firstCol="1" bandRow="1"/>
              <a:tblGrid>
                <a:gridCol w="2899229">
                  <a:extLst>
                    <a:ext uri="{9D8B030D-6E8A-4147-A177-3AD203B41FA5}">
                      <a16:colId xmlns:a16="http://schemas.microsoft.com/office/drawing/2014/main" val="1757985052"/>
                    </a:ext>
                  </a:extLst>
                </a:gridCol>
                <a:gridCol w="2899229">
                  <a:extLst>
                    <a:ext uri="{9D8B030D-6E8A-4147-A177-3AD203B41FA5}">
                      <a16:colId xmlns:a16="http://schemas.microsoft.com/office/drawing/2014/main" val="3930441106"/>
                    </a:ext>
                  </a:extLst>
                </a:gridCol>
                <a:gridCol w="2538177">
                  <a:extLst>
                    <a:ext uri="{9D8B030D-6E8A-4147-A177-3AD203B41FA5}">
                      <a16:colId xmlns:a16="http://schemas.microsoft.com/office/drawing/2014/main" val="2550980028"/>
                    </a:ext>
                  </a:extLst>
                </a:gridCol>
              </a:tblGrid>
              <a:tr h="282617">
                <a:tc>
                  <a:txBody>
                    <a:bodyPr/>
                    <a:lstStyle/>
                    <a:p>
                      <a:r>
                        <a:rPr lang="en-GB" sz="1400" b="1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Domain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kern="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Outcome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Score (0-3)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7147706"/>
                  </a:ext>
                </a:extLst>
              </a:tr>
              <a:tr h="847850">
                <a:tc rowSpan="5">
                  <a:txBody>
                    <a:bodyPr/>
                    <a:lstStyle/>
                    <a:p>
                      <a:r>
                        <a:rPr lang="en-GB" sz="1400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Domain 1: Commissioned or provided services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kern="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1A: Patients (service user's have required levels of access to the service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 (79% of scores)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8681443"/>
                  </a:ext>
                </a:extLst>
              </a:tr>
              <a:tr h="56523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kern="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1B: Individual patients (service user's) health needs are met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 (75% of scores)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473489"/>
                  </a:ext>
                </a:extLst>
              </a:tr>
              <a:tr h="84785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kern="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1C: When patients (service user's) use the service, they are free from harm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 (37% of scores)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19601881"/>
                  </a:ext>
                </a:extLst>
              </a:tr>
              <a:tr h="84785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kern="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1D: Patients (service user's) report positive experiences of the service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 (70% of scores)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0364073"/>
                  </a:ext>
                </a:extLst>
              </a:tr>
              <a:tr h="847850">
                <a:tc vMerge="1">
                  <a:txBody>
                    <a:bodyPr/>
                    <a:lstStyle/>
                    <a:p>
                      <a:endParaRPr lang="en-GB" sz="12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Total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95373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99941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Total score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3600" dirty="0">
                <a:latin typeface="Arial" pitchFamily="34" charset="0"/>
                <a:cs typeface="Arial" pitchFamily="34" charset="0"/>
              </a:rPr>
              <a:t>The score for this organisation is </a:t>
            </a:r>
            <a:r>
              <a:rPr lang="en-GB" sz="3600" b="1" dirty="0">
                <a:latin typeface="Arial" pitchFamily="34" charset="0"/>
                <a:cs typeface="Arial" pitchFamily="34" charset="0"/>
              </a:rPr>
              <a:t>9. </a:t>
            </a:r>
            <a:r>
              <a:rPr lang="en-GB" sz="3600" dirty="0">
                <a:latin typeface="Arial" pitchFamily="34" charset="0"/>
                <a:cs typeface="Arial" pitchFamily="34" charset="0"/>
              </a:rPr>
              <a:t>Based on the project presented being developing and adding the system wide score for Hypertension which again was developing the overall score is </a:t>
            </a:r>
            <a:r>
              <a:rPr lang="en-GB" sz="3600" b="1" dirty="0">
                <a:latin typeface="Arial" pitchFamily="34" charset="0"/>
                <a:cs typeface="Arial" pitchFamily="34" charset="0"/>
              </a:rPr>
              <a:t>developing</a:t>
            </a:r>
            <a:r>
              <a:rPr lang="en-GB" sz="3600" dirty="0">
                <a:latin typeface="Arial" pitchFamily="34" charset="0"/>
                <a:cs typeface="Arial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5130447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378</Words>
  <Application>Microsoft Office PowerPoint</Application>
  <PresentationFormat>Widescreen</PresentationFormat>
  <Paragraphs>55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Scoring results</vt:lpstr>
      <vt:lpstr>Scoring results</vt:lpstr>
      <vt:lpstr>    Perinatal Community Mental Health Service     </vt:lpstr>
      <vt:lpstr>System wide project: Hypertension</vt:lpstr>
      <vt:lpstr>Total score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CANNON, Chloe (NHS DERBY AND DERBYSHIRE CCG)</dc:creator>
  <cp:lastModifiedBy>WARNER, Claire (NHS DERBY AND DERBYSHIRE ICB - 15M)</cp:lastModifiedBy>
  <cp:revision>4</cp:revision>
  <dcterms:created xsi:type="dcterms:W3CDTF">2022-07-06T14:52:02Z</dcterms:created>
  <dcterms:modified xsi:type="dcterms:W3CDTF">2024-02-29T11:20:08Z</dcterms:modified>
</cp:coreProperties>
</file>